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20" r:id="rId3"/>
    <p:sldId id="347" r:id="rId4"/>
    <p:sldId id="322" r:id="rId5"/>
    <p:sldId id="323" r:id="rId6"/>
    <p:sldId id="269" r:id="rId7"/>
    <p:sldId id="326" r:id="rId8"/>
    <p:sldId id="334" r:id="rId9"/>
    <p:sldId id="324" r:id="rId10"/>
    <p:sldId id="328" r:id="rId11"/>
    <p:sldId id="335" r:id="rId12"/>
    <p:sldId id="325" r:id="rId13"/>
    <p:sldId id="329" r:id="rId14"/>
    <p:sldId id="336" r:id="rId15"/>
    <p:sldId id="330" r:id="rId16"/>
    <p:sldId id="331" r:id="rId17"/>
    <p:sldId id="337" r:id="rId18"/>
    <p:sldId id="338" r:id="rId19"/>
    <p:sldId id="332" r:id="rId20"/>
    <p:sldId id="333" r:id="rId21"/>
    <p:sldId id="339" r:id="rId22"/>
    <p:sldId id="340" r:id="rId23"/>
    <p:sldId id="342" r:id="rId24"/>
    <p:sldId id="344" r:id="rId25"/>
    <p:sldId id="345" r:id="rId26"/>
    <p:sldId id="346" r:id="rId27"/>
    <p:sldId id="348" r:id="rId28"/>
    <p:sldId id="350" r:id="rId29"/>
    <p:sldId id="273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Sans Light" panose="020B0403050000020004" pitchFamily="34" charset="0"/>
      <p:regular r:id="rId36"/>
      <p:bold r:id="rId37"/>
      <p:italic r:id="rId38"/>
      <p:boldItalic r:id="rId39"/>
    </p:embeddedFont>
    <p:embeddedFont>
      <p:font typeface="Fira Sans SemiBold" panose="020B06030500000200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CC854CF0-AFE9-40EE-91E7-9AFB9A1C6F2E}">
          <p14:sldIdLst>
            <p14:sldId id="256"/>
            <p14:sldId id="320"/>
            <p14:sldId id="347"/>
            <p14:sldId id="322"/>
            <p14:sldId id="323"/>
            <p14:sldId id="269"/>
            <p14:sldId id="326"/>
            <p14:sldId id="334"/>
            <p14:sldId id="324"/>
            <p14:sldId id="328"/>
            <p14:sldId id="335"/>
            <p14:sldId id="325"/>
            <p14:sldId id="329"/>
            <p14:sldId id="336"/>
            <p14:sldId id="330"/>
            <p14:sldId id="331"/>
            <p14:sldId id="337"/>
            <p14:sldId id="338"/>
            <p14:sldId id="332"/>
            <p14:sldId id="333"/>
            <p14:sldId id="339"/>
            <p14:sldId id="340"/>
            <p14:sldId id="342"/>
            <p14:sldId id="344"/>
            <p14:sldId id="345"/>
            <p14:sldId id="346"/>
            <p14:sldId id="348"/>
            <p14:sldId id="350"/>
          </p14:sldIdLst>
        </p14:section>
        <p14:section name="Seção sem Título" id="{73E00A31-9D79-4397-8DF3-0E7885667977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jxgHU0jAftlSLodVth+l4/O7dK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372"/>
    <a:srgbClr val="FFAAAA"/>
    <a:srgbClr val="FF9696"/>
    <a:srgbClr val="FF8C8C"/>
    <a:srgbClr val="FF8282"/>
    <a:srgbClr val="FF7878"/>
    <a:srgbClr val="FF6E6E"/>
    <a:srgbClr val="FFA0A0"/>
    <a:srgbClr val="3B7DA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A863D9-C461-4B6B-9526-A8CBCFFB5249}">
  <a:tblStyle styleId="{B4A863D9-C461-4B6B-9526-A8CBCFFB52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3E4F58-C369-4692-9B4C-2B0D7798CAB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6357" autoAdjust="0"/>
  </p:normalViewPr>
  <p:slideViewPr>
    <p:cSldViewPr snapToGrid="0">
      <p:cViewPr varScale="1">
        <p:scale>
          <a:sx n="150" d="100"/>
          <a:sy n="150" d="100"/>
        </p:scale>
        <p:origin x="3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82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8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8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47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582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710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235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75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3932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35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10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76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458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462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235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190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992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208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35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396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773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631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138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151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32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13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6810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251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992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0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0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0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1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1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rgbClr val="3B7DA3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rgbClr val="727376"/>
                </a:solidFill>
              </a:defRPr>
            </a:lvl1pPr>
            <a:lvl2pPr marL="914400" lvl="1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3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3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4372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BR" dirty="0"/>
              <a:t>OSINT for Pentest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DAAA9C6-AD92-A928-DE35-5B953BAFC3E9}"/>
              </a:ext>
            </a:extLst>
          </p:cNvPr>
          <p:cNvCxnSpPr>
            <a:cxnSpLocks/>
          </p:cNvCxnSpPr>
          <p:nvPr/>
        </p:nvCxnSpPr>
        <p:spPr>
          <a:xfrm>
            <a:off x="779100" y="3510642"/>
            <a:ext cx="547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41;p1">
            <a:extLst>
              <a:ext uri="{FF2B5EF4-FFF2-40B4-BE49-F238E27FC236}">
                <a16:creationId xmlns:a16="http://schemas.microsoft.com/office/drawing/2014/main" id="{326807CA-6579-991F-89B7-BFCB641FD56E}"/>
              </a:ext>
            </a:extLst>
          </p:cNvPr>
          <p:cNvSpPr txBox="1">
            <a:spLocks/>
          </p:cNvSpPr>
          <p:nvPr/>
        </p:nvSpPr>
        <p:spPr>
          <a:xfrm>
            <a:off x="779100" y="3510642"/>
            <a:ext cx="535227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defRPr sz="60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defRPr sz="60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defRPr sz="60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defRPr sz="60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defRPr sz="60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defRPr sz="60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defRPr sz="60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defRPr sz="60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defRPr sz="60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pt-BR" sz="3200" dirty="0"/>
              <a:t>HackBahia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02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Subdomínio não indexado pelo Google porém encontrado via Duckduckgo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r>
              <a:rPr lang="pt-BR" sz="1400" dirty="0"/>
              <a:t>Contexto: Ao realizar pesquisas pelo domínio principal da instituição via Google nada era encontrado, o que pareceu o fim do caminho [nesse momento, parece que as coisas estão perdidas, afinal, se não tem no Google...]</a:t>
            </a:r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10</a:t>
            </a:fld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98194C0-ADA3-0D84-D4AE-B402B6222090}"/>
              </a:ext>
            </a:extLst>
          </p:cNvPr>
          <p:cNvGrpSpPr/>
          <p:nvPr/>
        </p:nvGrpSpPr>
        <p:grpSpPr>
          <a:xfrm>
            <a:off x="400835" y="2872854"/>
            <a:ext cx="1543971" cy="2270597"/>
            <a:chOff x="400835" y="3013009"/>
            <a:chExt cx="1387783" cy="2130442"/>
          </a:xfrm>
        </p:grpSpPr>
        <p:pic>
          <p:nvPicPr>
            <p:cNvPr id="4" name="Imagem 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BE982061-F216-8999-B6BC-5890A1877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835" y="3013009"/>
              <a:ext cx="1134538" cy="2130442"/>
            </a:xfrm>
            <a:prstGeom prst="rect">
              <a:avLst/>
            </a:prstGeom>
          </p:spPr>
        </p:pic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A3E6CA24-DBAE-878A-F4D6-BB87A93DE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7556" y="4702482"/>
              <a:ext cx="341062" cy="440969"/>
            </a:xfrm>
            <a:prstGeom prst="rect">
              <a:avLst/>
            </a:prstGeom>
          </p:spPr>
        </p:pic>
      </p:grp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7A06DA05-7E92-A29E-DDE6-92C3FA4A5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641" y="2489200"/>
            <a:ext cx="265058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9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02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Subdomínio não indexado pelo Google porém encontrado via Duckduckgo</a:t>
            </a:r>
            <a:br>
              <a:rPr lang="pt-BR" sz="1400" dirty="0"/>
            </a:br>
            <a:r>
              <a:rPr lang="pt-BR" sz="1400" dirty="0"/>
              <a:t>Dork utilizada -&gt; site:exemplo.com.br -www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lang="pt-BR"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11</a:t>
            </a:fld>
            <a:endParaRPr dirty="0"/>
          </a:p>
        </p:txBody>
      </p:sp>
      <p:pic>
        <p:nvPicPr>
          <p:cNvPr id="3" name="Imagem 2" descr="Interface gráfica do usuário, Texto, Aplicativo, Email, Site&#10;&#10;Descrição gerada automaticamente">
            <a:extLst>
              <a:ext uri="{FF2B5EF4-FFF2-40B4-BE49-F238E27FC236}">
                <a16:creationId xmlns:a16="http://schemas.microsoft.com/office/drawing/2014/main" id="{E610C68C-759A-312B-0E88-F2EF87A4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21" y="2222501"/>
            <a:ext cx="3325586" cy="2724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1B7DFD2-3441-A435-10CF-0D64A2FB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22465" y="2635250"/>
            <a:ext cx="4270165" cy="1887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40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>
            <a:spLocks noGrp="1"/>
          </p:cNvSpPr>
          <p:nvPr>
            <p:ph type="ctrTitle"/>
          </p:nvPr>
        </p:nvSpPr>
        <p:spPr>
          <a:xfrm>
            <a:off x="779099" y="1991825"/>
            <a:ext cx="59397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dirty="0"/>
              <a:t>case 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21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03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Login e senha via Reclame Aqui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r>
              <a:rPr lang="pt-BR" sz="1400" dirty="0"/>
              <a:t>Contexto: Acessar um painel de consulta de exames com dados reais, uma vez que não havia formas de realizar um cadastro na plataforma.</a:t>
            </a: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13</a:t>
            </a:fld>
            <a:endParaRPr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C8BF00C-178A-97F0-E6EB-58F61CDCED76}"/>
              </a:ext>
            </a:extLst>
          </p:cNvPr>
          <p:cNvGrpSpPr/>
          <p:nvPr/>
        </p:nvGrpSpPr>
        <p:grpSpPr>
          <a:xfrm>
            <a:off x="2834848" y="2436126"/>
            <a:ext cx="3474304" cy="2707374"/>
            <a:chOff x="2834848" y="2436126"/>
            <a:chExt cx="3474304" cy="2707374"/>
          </a:xfrm>
        </p:grpSpPr>
        <p:pic>
          <p:nvPicPr>
            <p:cNvPr id="7" name="Imagem 6" descr="Interface gráfica do usuário&#10;&#10;Descrição gerada automaticamente com confiança média">
              <a:extLst>
                <a:ext uri="{FF2B5EF4-FFF2-40B4-BE49-F238E27FC236}">
                  <a16:creationId xmlns:a16="http://schemas.microsoft.com/office/drawing/2014/main" id="{FE6A1347-85A9-82BD-08D0-58D497E11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4848" y="2436126"/>
              <a:ext cx="3474304" cy="2707374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F40E0B7-6313-8186-62BE-8506504A1790}"/>
                </a:ext>
              </a:extLst>
            </p:cNvPr>
            <p:cNvSpPr txBox="1"/>
            <p:nvPr/>
          </p:nvSpPr>
          <p:spPr>
            <a:xfrm>
              <a:off x="4572002" y="2763594"/>
              <a:ext cx="1534661" cy="636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/>
                <a:t>quando nada é permitido: phishing, engenharia social...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D2DF7FE-0698-5C8C-58DB-158D45838F6B}"/>
                </a:ext>
              </a:extLst>
            </p:cNvPr>
            <p:cNvSpPr txBox="1"/>
            <p:nvPr/>
          </p:nvSpPr>
          <p:spPr>
            <a:xfrm>
              <a:off x="4718227" y="4056179"/>
              <a:ext cx="12422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/>
                <a:t>...mas ainda assim a própria empresa nos ajuda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8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03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Login e senha via Reclame Aqui</a:t>
            </a:r>
            <a:br>
              <a:rPr lang="pt-BR" sz="1400" dirty="0"/>
            </a:br>
            <a:r>
              <a:rPr lang="pt-BR" sz="1400" dirty="0"/>
              <a:t>Dork utilizada -&gt; site:reclameaqui.com.br “exemplo.com.br” “senha”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14</a:t>
            </a:fld>
            <a:endParaRPr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4BA630-9CCB-E404-E44B-AF95D9C8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69" y="2740866"/>
            <a:ext cx="6533261" cy="2061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FF2BF35-B005-C2B9-2AF6-23C9E0D074EE}"/>
              </a:ext>
            </a:extLst>
          </p:cNvPr>
          <p:cNvSpPr/>
          <p:nvPr/>
        </p:nvSpPr>
        <p:spPr>
          <a:xfrm>
            <a:off x="6100549" y="755776"/>
            <a:ext cx="2306472" cy="1719572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Fira Sans Light" panose="020B0403050000020004" pitchFamily="34" charset="0"/>
              </a:rPr>
              <a:t>Podemos aqui auxiliar a empresa a educar seus colaboradores a não compartilhar dados sensíveis, mesmo que a intenção seja boa!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57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>
            <a:spLocks noGrp="1"/>
          </p:cNvSpPr>
          <p:nvPr>
            <p:ph type="ctrTitle"/>
          </p:nvPr>
        </p:nvSpPr>
        <p:spPr>
          <a:xfrm>
            <a:off x="779099" y="1991825"/>
            <a:ext cx="59397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dirty="0"/>
              <a:t>case 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5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04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Dados de acesso via Vimeo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Contexto: Encontrar dados de acesso para um ambiente com acesso diferente, pois necessitava de dados como empresa, login e senha e esse padrão não era conhecido [a diversificação na busca pode trazer resultados interessantes]</a:t>
            </a: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16</a:t>
            </a:fld>
            <a:endParaRPr dirty="0"/>
          </a:p>
        </p:txBody>
      </p:sp>
      <p:pic>
        <p:nvPicPr>
          <p:cNvPr id="4" name="Vídeo 3">
            <a:hlinkClick r:id="" action="ppaction://media"/>
            <a:extLst>
              <a:ext uri="{FF2B5EF4-FFF2-40B4-BE49-F238E27FC236}">
                <a16:creationId xmlns:a16="http://schemas.microsoft.com/office/drawing/2014/main" id="{7A5E22BB-DBEE-39BE-7DFB-7570273128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8719" y="2867261"/>
            <a:ext cx="3510887" cy="19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5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04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Dados de acesso via Vimeo</a:t>
            </a:r>
            <a:br>
              <a:rPr lang="pt-BR" sz="1400" dirty="0"/>
            </a:br>
            <a:r>
              <a:rPr lang="pt-BR" sz="1400" dirty="0"/>
              <a:t>Dork utilizada -&gt; site:exemplo.com.br “exemplo.com.br” “senha”</a:t>
            </a:r>
          </a:p>
          <a:p>
            <a:pPr marL="285750" indent="-285750">
              <a:lnSpc>
                <a:spcPct val="150000"/>
              </a:lnSpc>
            </a:pPr>
            <a:endParaRPr lang="pt-BR" sz="1400" dirty="0"/>
          </a:p>
          <a:p>
            <a:pPr marL="285750" indent="-285750">
              <a:lnSpc>
                <a:spcPct val="150000"/>
              </a:lnSpc>
            </a:pPr>
            <a:endParaRPr lang="pt-BR"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17</a:t>
            </a:fld>
            <a:endParaRPr dirty="0"/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4917FC7-1E9F-164A-8144-5B7FE9FCF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21" y="2774139"/>
            <a:ext cx="4426941" cy="1031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4B8CF703-9D73-8185-B247-3A8385F1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21" y="2146855"/>
            <a:ext cx="3556641" cy="22864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54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04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Dados de acesso via Vimeo</a:t>
            </a:r>
            <a:br>
              <a:rPr lang="pt-BR" sz="1400" dirty="0"/>
            </a:br>
            <a:r>
              <a:rPr lang="pt-BR" sz="1400" dirty="0"/>
              <a:t>O que foi possível encontrar nesse vídeo? </a:t>
            </a:r>
            <a:br>
              <a:rPr lang="pt-BR" sz="1400" dirty="0"/>
            </a:br>
            <a:r>
              <a:rPr lang="pt-BR" sz="1400" dirty="0"/>
              <a:t>Padrões de acesso</a:t>
            </a:r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18</a:t>
            </a:fld>
            <a:endParaRPr dirty="0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7670CF84-D4DA-8C43-9934-7421C28A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2293"/>
            <a:ext cx="2933700" cy="3410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m 12" descr="Uma imagem contendo pessoa, homem, jogador, segurando&#10;&#10;Descrição gerada automaticamente">
            <a:extLst>
              <a:ext uri="{FF2B5EF4-FFF2-40B4-BE49-F238E27FC236}">
                <a16:creationId xmlns:a16="http://schemas.microsoft.com/office/drawing/2014/main" id="{72C090FD-7FEC-BDA1-34C6-564B312C2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21" y="2571750"/>
            <a:ext cx="3543868" cy="19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>
            <a:spLocks noGrp="1"/>
          </p:cNvSpPr>
          <p:nvPr>
            <p:ph type="ctrTitle"/>
          </p:nvPr>
        </p:nvSpPr>
        <p:spPr>
          <a:xfrm>
            <a:off x="779099" y="1991825"/>
            <a:ext cx="59397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dirty="0"/>
              <a:t>case 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7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whoami</a:t>
            </a:r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600" dirty="0"/>
              <a:t>André Luís</a:t>
            </a:r>
            <a:br>
              <a:rPr lang="pt-BR" sz="1600" dirty="0"/>
            </a:br>
            <a:r>
              <a:rPr lang="pt-BR" sz="1600" dirty="0"/>
              <a:t>Formado em Gestão de TI pela FIPP [Unoeste]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600" dirty="0"/>
              <a:t>Consultor de Segurança pela PRIDE Security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60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05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Dados de acesso via YouTube [CVE]</a:t>
            </a:r>
          </a:p>
          <a:p>
            <a:pPr marL="285750" indent="-285750">
              <a:lnSpc>
                <a:spcPct val="150000"/>
              </a:lnSpc>
            </a:pPr>
            <a:endParaRPr lang="pt-B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Contexto: Após criar um cadastro na plataforma foi encontrada uma falha de </a:t>
            </a:r>
            <a:r>
              <a:rPr lang="pt-BR" sz="1400" i="1" dirty="0"/>
              <a:t>Account Takeover</a:t>
            </a:r>
            <a:r>
              <a:rPr lang="pt-BR" sz="1400" dirty="0"/>
              <a:t>. Na busca por um impacto maior, realizamos a busca por algum usuário com maior privilégio dentro da plataforma [a busca por vídeos novamente nos trouxe bons resultados]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20</a:t>
            </a:fld>
            <a:endParaRPr dirty="0"/>
          </a:p>
        </p:txBody>
      </p:sp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id="{E4BBF1A6-7CD3-B099-5A99-7B3C75BC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409" y="2939781"/>
            <a:ext cx="3302758" cy="20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54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05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Dados de acesso via YouTube [CVE]</a:t>
            </a:r>
            <a:br>
              <a:rPr lang="pt-BR" sz="1400" dirty="0"/>
            </a:br>
            <a:r>
              <a:rPr lang="pt-BR" sz="1400" dirty="0"/>
              <a:t>Dork utilizada -&gt; site:exemplo.com.br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21</a:t>
            </a:fld>
            <a:endParaRPr dirty="0"/>
          </a:p>
        </p:txBody>
      </p:sp>
      <p:pic>
        <p:nvPicPr>
          <p:cNvPr id="3" name="Imagem 2" descr="Retângulo&#10;&#10;Descrição gerada automaticamente com confiança média">
            <a:extLst>
              <a:ext uri="{FF2B5EF4-FFF2-40B4-BE49-F238E27FC236}">
                <a16:creationId xmlns:a16="http://schemas.microsoft.com/office/drawing/2014/main" id="{AAB80F2B-FDE7-A71E-F2B2-B610CE71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27" y="1888185"/>
            <a:ext cx="5267146" cy="3058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951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05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Dados de acesso via YouTube [CVE]</a:t>
            </a:r>
            <a:br>
              <a:rPr lang="pt-BR" sz="1400" dirty="0"/>
            </a:br>
            <a:r>
              <a:rPr lang="pt-BR" sz="1400" dirty="0"/>
              <a:t>A partir da exploração do </a:t>
            </a:r>
            <a:r>
              <a:rPr lang="pt-BR" sz="1400" i="1" dirty="0"/>
              <a:t>Account Takeover</a:t>
            </a:r>
            <a:r>
              <a:rPr lang="pt-BR" sz="1400" dirty="0"/>
              <a:t>, existia uma URL vulnerável a IDOR [</a:t>
            </a:r>
            <a:r>
              <a:rPr lang="pt-BR" sz="1400" i="1" dirty="0"/>
              <a:t>Insecure Direct Object Reference</a:t>
            </a:r>
            <a:r>
              <a:rPr lang="pt-BR" sz="1400" dirty="0"/>
              <a:t>] que ainda não havia sido reportado ao fabricante, o que rendeu uma CVE.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22</a:t>
            </a:fld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3D10399-6EEA-B7A8-E7B6-4588CB0F11E8}"/>
              </a:ext>
            </a:extLst>
          </p:cNvPr>
          <p:cNvSpPr/>
          <p:nvPr/>
        </p:nvSpPr>
        <p:spPr>
          <a:xfrm rot="16200000">
            <a:off x="3791089" y="2796936"/>
            <a:ext cx="516908" cy="188339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D7F4782-8517-ACBB-38BA-14113B107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09" y="3264467"/>
            <a:ext cx="2124019" cy="948327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ADA6BF9-D77F-80F0-8D52-96848C0A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28" y="2895552"/>
            <a:ext cx="2181529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>
            <a:spLocks noGrp="1"/>
          </p:cNvSpPr>
          <p:nvPr>
            <p:ph type="ctrTitle"/>
          </p:nvPr>
        </p:nvSpPr>
        <p:spPr>
          <a:xfrm>
            <a:off x="779099" y="1991825"/>
            <a:ext cx="59397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dirty="0"/>
              <a:t>mudando o mindset</a:t>
            </a:r>
            <a:br>
              <a:rPr lang="pt-BR" dirty="0"/>
            </a:br>
            <a:r>
              <a:rPr lang="pt-BR" sz="1800" dirty="0">
                <a:solidFill>
                  <a:srgbClr val="00B050"/>
                </a:solidFill>
              </a:rPr>
              <a:t>insights</a:t>
            </a:r>
            <a:endParaRPr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72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insights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Alguns dados sensíveis o Reclame Aqui tem anonimizado como CPF, nomes de pessoas, endereços ... porém outros dados ainda continuam disponíveis na plataforma como dados bancários, números de telefones, entre outros.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24</a:t>
            </a:fld>
            <a:endParaRPr dirty="0"/>
          </a:p>
        </p:txBody>
      </p:sp>
      <p:pic>
        <p:nvPicPr>
          <p:cNvPr id="7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A9BAB37-5007-0CC3-60B5-A09A96303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767" y="2291972"/>
            <a:ext cx="2776466" cy="27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insights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Sendo assim, podemos selecionar esses dados disponíveis e buscar outras formas de obter os dados anonimizados pela plataforma. E de que formas podemos realizar essa busca?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25</a:t>
            </a:fld>
            <a:endParaRPr dirty="0"/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AAD0F42B-3716-DE65-8110-90C6F75A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34" y="2240033"/>
            <a:ext cx="3311074" cy="2509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AC0D9B0-6968-3116-A5A4-BD6232846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8783"/>
            <a:ext cx="1440735" cy="15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8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insights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Alguns serviços que utilizamos no nosso dia a dia podem ser extremamente importantes para nos auxiliar nessa busca .... que tal um PIX?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26</a:t>
            </a:fld>
            <a:endParaRPr dirty="0"/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2CF5DBE-4563-89F8-2D8A-544FC5E4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63834"/>
            <a:ext cx="3580952" cy="2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 descr="Uma imagem contendo pessoa, no interior, bebê, segurando&#10;&#10;Descrição gerada automaticamente">
            <a:extLst>
              <a:ext uri="{FF2B5EF4-FFF2-40B4-BE49-F238E27FC236}">
                <a16:creationId xmlns:a16="http://schemas.microsoft.com/office/drawing/2014/main" id="{41554832-396D-E31D-0454-48062AD78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2" y="2337043"/>
            <a:ext cx="2196437" cy="219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newsletters e afins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Existem diversas newsletters, </a:t>
            </a:r>
            <a:r>
              <a:rPr lang="pt-BR" sz="1400" dirty="0" err="1"/>
              <a:t>githubs</a:t>
            </a:r>
            <a:r>
              <a:rPr lang="pt-BR" sz="1400" dirty="0"/>
              <a:t> e afins que podem auxiliar na busca por novos </a:t>
            </a:r>
            <a:r>
              <a:rPr lang="pt-BR" sz="1400" i="1" dirty="0"/>
              <a:t>insights</a:t>
            </a:r>
            <a:r>
              <a:rPr lang="pt-BR" sz="1400" dirty="0"/>
              <a:t>: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27</a:t>
            </a:fld>
            <a:endParaRPr dirty="0"/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D7DAF901-5466-9F7B-CC48-C73CD33D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21" y="3184650"/>
            <a:ext cx="1762001" cy="1762001"/>
          </a:xfrm>
          <a:prstGeom prst="rect">
            <a:avLst/>
          </a:prstGeom>
        </p:spPr>
      </p:pic>
      <p:pic>
        <p:nvPicPr>
          <p:cNvPr id="7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EF26560F-4F79-73AF-4F7A-DB19D1BF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293" y="1840217"/>
            <a:ext cx="1708806" cy="2028583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E8C1CD5C-262D-78C0-EC3C-5463597BE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567" y="1883048"/>
            <a:ext cx="2504557" cy="961571"/>
          </a:xfrm>
          <a:prstGeom prst="rect">
            <a:avLst/>
          </a:prstGeo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A927AF8F-F427-6ED3-21DE-F4E846919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862" y="3184650"/>
            <a:ext cx="1193396" cy="1692275"/>
          </a:xfrm>
          <a:prstGeom prst="rect">
            <a:avLst/>
          </a:prstGeom>
        </p:spPr>
      </p:pic>
      <p:pic>
        <p:nvPicPr>
          <p:cNvPr id="13" name="Imagem 12" descr="Logotipo, nome da empresa&#10;&#10;Descrição gerada automaticamente">
            <a:extLst>
              <a:ext uri="{FF2B5EF4-FFF2-40B4-BE49-F238E27FC236}">
                <a16:creationId xmlns:a16="http://schemas.microsoft.com/office/drawing/2014/main" id="{D71D5DFF-A286-650F-8539-0F163FD8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6038" y="3268695"/>
            <a:ext cx="1524183" cy="152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59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mensagem final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en-US" sz="1400" b="0" i="1" dirty="0">
                <a:solidFill>
                  <a:srgbClr val="404040"/>
                </a:solidFill>
                <a:effectLst/>
                <a:latin typeface="Fira Sans Light" panose="020B0403050000020004" pitchFamily="34" charset="0"/>
                <a:cs typeface="Arial" panose="020B0604020202020204" pitchFamily="34" charset="0"/>
              </a:rPr>
              <a:t>Remember #OSINT != tools. Tools help you plan and collect data but the end result of that tool is not OSINT. You have to analyze, verify, receive feedback, refine, and produce a final, actionable product of value before it can be called intelligence.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i="1" dirty="0">
              <a:solidFill>
                <a:srgbClr val="404040"/>
              </a:solidFill>
              <a:latin typeface="Fira Sans Light" panose="020B0403050000020004" pitchFamily="34" charset="0"/>
              <a:cs typeface="Arial" panose="020B0604020202020204" pitchFamily="34" charset="0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sz="1400" i="1" dirty="0">
                <a:solidFill>
                  <a:srgbClr val="404040"/>
                </a:solidFill>
                <a:latin typeface="Fira Sans Light" panose="020B0403050000020004" pitchFamily="34" charset="0"/>
                <a:cs typeface="Arial" panose="020B0604020202020204" pitchFamily="34" charset="0"/>
              </a:rPr>
              <a:t>Jake </a:t>
            </a:r>
            <a:r>
              <a:rPr lang="en-US" sz="1400" i="1" dirty="0" err="1">
                <a:solidFill>
                  <a:srgbClr val="404040"/>
                </a:solidFill>
                <a:latin typeface="Fira Sans Light" panose="020B0403050000020004" pitchFamily="34" charset="0"/>
                <a:cs typeface="Arial" panose="020B0604020202020204" pitchFamily="34" charset="0"/>
              </a:rPr>
              <a:t>Creps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18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 dirty="0"/>
              <a:t>obrigado!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disclaimer</a:t>
            </a:r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600" dirty="0"/>
              <a:t>As informações e opiniões apresentadas nesta apresentação são de responsabilidade exclusiva do autor e não representam necessariamente as opiniões ou posições da PRIDE Security.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446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o que é OSINT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OSINT (Open </a:t>
            </a:r>
            <a:r>
              <a:rPr lang="en-US" sz="1600" dirty="0"/>
              <a:t>Source Intelligence</a:t>
            </a:r>
            <a:r>
              <a:rPr lang="pt-BR" sz="1600" dirty="0"/>
              <a:t>) é a coleta e análise de informações de fontes abertas disponíveis ao público.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É usado em diferentes áreas para obter insights úteis a partir de dados acessíveis, como sites, redes sociais e documentos governamentais.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64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tópicos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case01 - Dados bancários via Reclame Aqui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case02 - Subdomínio não indexado pelo Google porém encontrado via Duckduckgo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case03 - Login e senha via Reclame Aqui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case04 - Dados de acesso via Vimeo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case05 - Dados de acesso via YouTube [CVE]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...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...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E quando algumas informação vêm anonimizada [Reclame Aqui começou a ocultar informações sensíveis]</a:t>
            </a:r>
            <a:br>
              <a:rPr lang="pt-BR" sz="1400" dirty="0"/>
            </a:br>
            <a:endParaRPr lang="pt-BR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97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>
            <a:spLocks noGrp="1"/>
          </p:cNvSpPr>
          <p:nvPr>
            <p:ph type="ctrTitle"/>
          </p:nvPr>
        </p:nvSpPr>
        <p:spPr>
          <a:xfrm>
            <a:off x="779099" y="1991825"/>
            <a:ext cx="59397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dirty="0"/>
              <a:t>case 01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01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Dados bancários via Reclame Aqui</a:t>
            </a:r>
            <a:br>
              <a:rPr lang="pt-BR" sz="1400" dirty="0"/>
            </a:br>
            <a:endParaRPr lang="pt-BR" sz="140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400" dirty="0"/>
              <a:t>Contexto: Para realizar um cadastro em um determinada instituição era necessário dados bancários válidos, porém para serem válidos, seria necessário realizar contato formal com a instituição pelo ambiente de cadastro [FORA DO ESCOPO].</a:t>
            </a: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7</a:t>
            </a:fld>
            <a:endParaRPr dirty="0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B9D38FB2-1EE6-6605-5B66-B032BE0A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9" y="2885783"/>
            <a:ext cx="958849" cy="958849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2E095BE-ECE2-4BEE-DEA2-30215478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9" y="3917345"/>
            <a:ext cx="958849" cy="958849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F36FEAA-E87A-1B3A-A530-F34F628E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8" y="2885783"/>
            <a:ext cx="958849" cy="958849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B14B69FC-BB0A-2512-4F74-69BC8E9B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57" y="3917344"/>
            <a:ext cx="958849" cy="958849"/>
          </a:xfrm>
          <a:prstGeom prst="rect">
            <a:avLst/>
          </a:prstGeom>
        </p:spPr>
      </p:pic>
      <p:pic>
        <p:nvPicPr>
          <p:cNvPr id="15" name="Imagem 1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2236B80-C854-F081-AAA6-628F7C0D0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531" y="540877"/>
            <a:ext cx="3396937" cy="42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9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8121" y="359475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case 01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18121" y="810322"/>
            <a:ext cx="6962100" cy="31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/>
              <a:t>Dados bancários via Reclame Aqui</a:t>
            </a:r>
            <a:br>
              <a:rPr lang="pt-BR" sz="1400" dirty="0"/>
            </a:br>
            <a:r>
              <a:rPr lang="pt-BR" sz="1400" dirty="0"/>
              <a:t>Dork utilizada -&gt; site:reclameaqui.com.br “exemplo.com” “conta corrente”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pt-BR" sz="1400" dirty="0"/>
            </a:br>
            <a:endParaRPr sz="1400"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8</a:t>
            </a:fld>
            <a:endParaRPr dirty="0"/>
          </a:p>
        </p:txBody>
      </p:sp>
      <p:pic>
        <p:nvPicPr>
          <p:cNvPr id="3" name="Imagem 2" descr="Gráfico, Gráfico de cascata&#10;&#10;Descrição gerada automaticamente">
            <a:extLst>
              <a:ext uri="{FF2B5EF4-FFF2-40B4-BE49-F238E27FC236}">
                <a16:creationId xmlns:a16="http://schemas.microsoft.com/office/drawing/2014/main" id="{ABB10B65-0BF1-B101-06E2-DCD20380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47" y="1907835"/>
            <a:ext cx="4561905" cy="28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6B8187C-FBCC-1323-ACF4-309D4F347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66" y="2515319"/>
            <a:ext cx="1533436" cy="1661222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E0740082-2EE8-B797-5DA1-C6F9AA74B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97" y="810322"/>
            <a:ext cx="26479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>
            <a:spLocks noGrp="1"/>
          </p:cNvSpPr>
          <p:nvPr>
            <p:ph type="ctrTitle"/>
          </p:nvPr>
        </p:nvSpPr>
        <p:spPr>
          <a:xfrm>
            <a:off x="779099" y="1991825"/>
            <a:ext cx="59397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dirty="0"/>
              <a:t>case 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957735"/>
      </p:ext>
    </p:extLst>
  </p:cSld>
  <p:clrMapOvr>
    <a:masterClrMapping/>
  </p:clrMapOvr>
</p:sld>
</file>

<file path=ppt/theme/theme1.xml><?xml version="1.0" encoding="utf-8"?>
<a:theme xmlns:a="http://schemas.openxmlformats.org/drawingml/2006/main" name="Alonso template">
  <a:themeElements>
    <a:clrScheme name="PRIDE Security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264372"/>
      </a:accent1>
      <a:accent2>
        <a:srgbClr val="41719F"/>
      </a:accent2>
      <a:accent3>
        <a:srgbClr val="417A9E"/>
      </a:accent3>
      <a:accent4>
        <a:srgbClr val="8EB4CB"/>
      </a:accent4>
      <a:accent5>
        <a:srgbClr val="99BBD0"/>
      </a:accent5>
      <a:accent6>
        <a:srgbClr val="C7D4DC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886</Words>
  <Application>Microsoft Office PowerPoint</Application>
  <PresentationFormat>Apresentação na tela (16:9)</PresentationFormat>
  <Paragraphs>130</Paragraphs>
  <Slides>29</Slides>
  <Notes>29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Calibri</vt:lpstr>
      <vt:lpstr>Fira Sans Light</vt:lpstr>
      <vt:lpstr>Fira Sans SemiBold</vt:lpstr>
      <vt:lpstr>Alonso template</vt:lpstr>
      <vt:lpstr>OSINT for Pentest</vt:lpstr>
      <vt:lpstr>whoami</vt:lpstr>
      <vt:lpstr>disclaimer</vt:lpstr>
      <vt:lpstr>o que é OSINT</vt:lpstr>
      <vt:lpstr>tópicos</vt:lpstr>
      <vt:lpstr>case 01</vt:lpstr>
      <vt:lpstr>case 01</vt:lpstr>
      <vt:lpstr>case 01</vt:lpstr>
      <vt:lpstr>case 02</vt:lpstr>
      <vt:lpstr>case 02</vt:lpstr>
      <vt:lpstr>case 02</vt:lpstr>
      <vt:lpstr>case 03</vt:lpstr>
      <vt:lpstr>case 03</vt:lpstr>
      <vt:lpstr>case 03</vt:lpstr>
      <vt:lpstr>case 04</vt:lpstr>
      <vt:lpstr>case 04</vt:lpstr>
      <vt:lpstr>case 04</vt:lpstr>
      <vt:lpstr>case 04</vt:lpstr>
      <vt:lpstr>case 05</vt:lpstr>
      <vt:lpstr>case 05</vt:lpstr>
      <vt:lpstr>case 05</vt:lpstr>
      <vt:lpstr>case 05</vt:lpstr>
      <vt:lpstr>mudando o mindset insights</vt:lpstr>
      <vt:lpstr>insights</vt:lpstr>
      <vt:lpstr>insights</vt:lpstr>
      <vt:lpstr>insights</vt:lpstr>
      <vt:lpstr>newsletters e afins</vt:lpstr>
      <vt:lpstr>mensagem final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Resultados</dc:title>
  <dc:creator>Edgard Werter</dc:creator>
  <cp:lastModifiedBy>André Luís</cp:lastModifiedBy>
  <cp:revision>212</cp:revision>
  <dcterms:modified xsi:type="dcterms:W3CDTF">2023-08-23T17:59:26Z</dcterms:modified>
</cp:coreProperties>
</file>